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4" r:id="rId10"/>
    <p:sldId id="285" r:id="rId11"/>
    <p:sldId id="289" r:id="rId12"/>
    <p:sldId id="265" r:id="rId13"/>
    <p:sldId id="287" r:id="rId14"/>
    <p:sldId id="266" r:id="rId15"/>
    <p:sldId id="288" r:id="rId16"/>
    <p:sldId id="270" r:id="rId17"/>
    <p:sldId id="271" r:id="rId18"/>
    <p:sldId id="272" r:id="rId19"/>
    <p:sldId id="275" r:id="rId20"/>
    <p:sldId id="273" r:id="rId21"/>
    <p:sldId id="274" r:id="rId22"/>
    <p:sldId id="276" r:id="rId23"/>
    <p:sldId id="277" r:id="rId24"/>
    <p:sldId id="278" r:id="rId25"/>
    <p:sldId id="279" r:id="rId26"/>
    <p:sldId id="264" r:id="rId27"/>
    <p:sldId id="267" r:id="rId28"/>
    <p:sldId id="268" r:id="rId29"/>
    <p:sldId id="269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3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46683-84F1-4A6D-A0FE-8E1EA8B198F5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67D25-1C15-4D44-ABC4-E7CBB2BD5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2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7D25-1C15-4D44-ABC4-E7CBB2BD520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8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7D25-1C15-4D44-ABC4-E7CBB2BD520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67D25-1C15-4D44-ABC4-E7CBB2BD520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8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188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1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92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67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20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6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67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0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8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4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0F257-F41B-47AF-95C0-28A0D6FB5286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CB679-5CD3-4E4F-AD25-46577AFD85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2547715"/>
          </a:xfrm>
        </p:spPr>
        <p:txBody>
          <a:bodyPr>
            <a:normAutofit fontScale="90000"/>
          </a:bodyPr>
          <a:lstStyle/>
          <a:p>
            <a:r>
              <a:rPr lang="ru-RU" dirty="0"/>
              <a:t>Тема: </a:t>
            </a:r>
            <a:r>
              <a:rPr lang="ru-RU" b="1" dirty="0" err="1"/>
              <a:t>Мхитарьян</a:t>
            </a:r>
            <a:r>
              <a:rPr lang="ru-RU" b="1" dirty="0"/>
              <a:t> Тигран </a:t>
            </a:r>
            <a:r>
              <a:rPr lang="ru-RU" b="1" dirty="0" err="1" smtClean="0"/>
              <a:t>Арамович</a:t>
            </a:r>
            <a:r>
              <a:rPr lang="ru-RU" b="1" dirty="0" smtClean="0"/>
              <a:t>-военный врач, </a:t>
            </a:r>
            <a:r>
              <a:rPr lang="ru-RU" b="1" dirty="0"/>
              <a:t>организатор </a:t>
            </a:r>
            <a:r>
              <a:rPr lang="ru-RU" b="1" dirty="0" smtClean="0"/>
              <a:t>госпиталя №4467. 1941-1945 г. г.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2708920"/>
            <a:ext cx="6400800" cy="367240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Автор: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Шишкин Егор Дмитриевич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ученик </a:t>
            </a:r>
            <a:r>
              <a:rPr lang="ru-RU" dirty="0" smtClean="0">
                <a:solidFill>
                  <a:schemeClr val="tx1"/>
                </a:solidFill>
              </a:rPr>
              <a:t>11-а </a:t>
            </a:r>
            <a:r>
              <a:rPr lang="ru-RU" dirty="0">
                <a:solidFill>
                  <a:schemeClr val="tx1"/>
                </a:solidFill>
              </a:rPr>
              <a:t>класса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МБОУ СОШ №5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ru-RU" dirty="0">
                <a:solidFill>
                  <a:schemeClr val="tx1"/>
                </a:solidFill>
              </a:rPr>
              <a:t>Научный руководитель:</a:t>
            </a:r>
          </a:p>
          <a:p>
            <a:pPr algn="l"/>
            <a:r>
              <a:rPr lang="ru-RU" dirty="0">
                <a:solidFill>
                  <a:schemeClr val="tx1"/>
                </a:solidFill>
              </a:rPr>
              <a:t>Воронова Ольга Ивановна</a:t>
            </a:r>
          </a:p>
        </p:txBody>
      </p:sp>
    </p:spTree>
    <p:extLst>
      <p:ext uri="{BB962C8B-B14F-4D97-AF65-F5344CB8AC3E}">
        <p14:creationId xmlns:p14="http://schemas.microsoft.com/office/powerpoint/2010/main" val="289329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	Фото. ЦА МО в г. Подольске. 30.10.2019.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6912768" cy="4608512"/>
          </a:xfrm>
        </p:spPr>
      </p:pic>
    </p:spTree>
    <p:extLst>
      <p:ext uri="{BB962C8B-B14F-4D97-AF65-F5344CB8AC3E}">
        <p14:creationId xmlns:p14="http://schemas.microsoft.com/office/powerpoint/2010/main" val="1835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157192"/>
            <a:ext cx="4536504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Фото. Приказ №1 по госпиталю при санатории Н.К.А.П. ст. </a:t>
            </a:r>
            <a:r>
              <a:rPr lang="ru-RU" sz="2000" dirty="0" err="1">
                <a:solidFill>
                  <a:srgbClr val="FFFF00"/>
                </a:solidFill>
              </a:rPr>
              <a:t>Подлипки</a:t>
            </a:r>
            <a:endParaRPr lang="ru-RU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4664"/>
            <a:ext cx="3056063" cy="4525963"/>
          </a:xfrm>
        </p:spPr>
      </p:pic>
    </p:spTree>
    <p:extLst>
      <p:ext uri="{BB962C8B-B14F-4D97-AF65-F5344CB8AC3E}">
        <p14:creationId xmlns:p14="http://schemas.microsoft.com/office/powerpoint/2010/main" val="49361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715000"/>
            <a:ext cx="4536504" cy="114300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Фото. Выписка из приказа </a:t>
            </a:r>
            <a:r>
              <a:rPr lang="ru-RU" sz="2000" dirty="0" err="1">
                <a:solidFill>
                  <a:srgbClr val="FFFF00"/>
                </a:solidFill>
              </a:rPr>
              <a:t>Наркомздрава</a:t>
            </a:r>
            <a:r>
              <a:rPr lang="ru-RU" sz="2000" dirty="0">
                <a:solidFill>
                  <a:srgbClr val="FFFF00"/>
                </a:solidFill>
              </a:rPr>
              <a:t> Таджикской ССР по объявлению благодарности начальнику эвакопункту №4467 Тиграну </a:t>
            </a:r>
            <a:r>
              <a:rPr lang="ru-RU" sz="2000" dirty="0" err="1">
                <a:solidFill>
                  <a:srgbClr val="FFFF00"/>
                </a:solidFill>
              </a:rPr>
              <a:t>Арамовичу</a:t>
            </a:r>
            <a:r>
              <a:rPr lang="ru-RU" sz="2000" dirty="0">
                <a:solidFill>
                  <a:srgbClr val="FFFF00"/>
                </a:solidFill>
              </a:rPr>
              <a:t>. 1942.</a:t>
            </a:r>
            <a:endParaRPr lang="ru-RU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0243"/>
            <a:ext cx="3771030" cy="4838126"/>
          </a:xfrm>
        </p:spPr>
      </p:pic>
      <p:sp>
        <p:nvSpPr>
          <p:cNvPr id="11" name="TextBox 10"/>
          <p:cNvSpPr txBox="1"/>
          <p:nvPr/>
        </p:nvSpPr>
        <p:spPr>
          <a:xfrm>
            <a:off x="4520163" y="494116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</a:rPr>
              <a:t>Фото. Приказ №25 по ЭГ №4467 от 28 ноября 1941 г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2851265" cy="4522124"/>
          </a:xfrm>
        </p:spPr>
      </p:pic>
    </p:spTree>
    <p:extLst>
      <p:ext uri="{BB962C8B-B14F-4D97-AF65-F5344CB8AC3E}">
        <p14:creationId xmlns:p14="http://schemas.microsoft.com/office/powerpoint/2010/main" val="25085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476" y="5715000"/>
            <a:ext cx="4536504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Фото. Текст военной присяги госпиталя №4467 июль 1942 </a:t>
            </a:r>
            <a:r>
              <a:rPr lang="ru-RU" sz="2000" dirty="0" smtClean="0">
                <a:solidFill>
                  <a:srgbClr val="FFFF00"/>
                </a:solidFill>
              </a:rPr>
              <a:t>г</a:t>
            </a:r>
            <a:r>
              <a:rPr lang="ru-RU" sz="2000" dirty="0" smtClean="0">
                <a:solidFill>
                  <a:srgbClr val="FFFF00"/>
                </a:solidFill>
              </a:rPr>
              <a:t>.</a:t>
            </a:r>
            <a:endParaRPr lang="ru-RU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6632"/>
            <a:ext cx="4038600" cy="2362998"/>
          </a:xfrm>
        </p:spPr>
      </p:pic>
      <p:sp>
        <p:nvSpPr>
          <p:cNvPr id="11" name="TextBox 10"/>
          <p:cNvSpPr txBox="1"/>
          <p:nvPr/>
        </p:nvSpPr>
        <p:spPr>
          <a:xfrm>
            <a:off x="4501028" y="5715000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</a:rPr>
              <a:t>Фото. Выписка из приказа №185 по фронтовому эвакопункту №165 г. Калинин. 1942.</a:t>
            </a:r>
          </a:p>
          <a:p>
            <a:endParaRPr lang="ru-RU" sz="2000" dirty="0"/>
          </a:p>
        </p:txBody>
      </p:sp>
      <p:pic>
        <p:nvPicPr>
          <p:cNvPr id="7" name="Объект 3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2" y="406732"/>
            <a:ext cx="3387436" cy="4522124"/>
          </a:xfrm>
        </p:spPr>
      </p:pic>
    </p:spTree>
    <p:extLst>
      <p:ext uri="{BB962C8B-B14F-4D97-AF65-F5344CB8AC3E}">
        <p14:creationId xmlns:p14="http://schemas.microsoft.com/office/powerpoint/2010/main" val="38130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2485" y="332273"/>
            <a:ext cx="4032448" cy="1143000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Фото. Выписка из приказа №89 по управлению эвакопункта №165 г. Тильзит. 1945</a:t>
            </a:r>
            <a:r>
              <a:rPr lang="ru-RU" sz="2000" b="1" dirty="0">
                <a:solidFill>
                  <a:schemeClr val="accent6"/>
                </a:solidFill>
              </a:rPr>
              <a:t>.</a:t>
            </a:r>
            <a:br>
              <a:rPr lang="ru-RU" sz="2000" b="1" dirty="0">
                <a:solidFill>
                  <a:schemeClr val="accent6"/>
                </a:solidFill>
              </a:rPr>
            </a:br>
            <a:endParaRPr lang="ru-RU" sz="20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038600" cy="27172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52028"/>
            <a:ext cx="4038600" cy="2919864"/>
          </a:xfrm>
        </p:spPr>
      </p:pic>
      <p:sp>
        <p:nvSpPr>
          <p:cNvPr id="7" name="TextBox 6"/>
          <p:cNvSpPr txBox="1"/>
          <p:nvPr/>
        </p:nvSpPr>
        <p:spPr>
          <a:xfrm>
            <a:off x="4067944" y="5877272"/>
            <a:ext cx="40324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Фото. </a:t>
            </a:r>
            <a:r>
              <a:rPr lang="ru-RU" dirty="0" err="1">
                <a:solidFill>
                  <a:srgbClr val="FFFF00"/>
                </a:solidFill>
              </a:rPr>
              <a:t>Мхитарьян</a:t>
            </a:r>
            <a:r>
              <a:rPr lang="ru-RU" dirty="0">
                <a:solidFill>
                  <a:srgbClr val="FFFF00"/>
                </a:solidFill>
              </a:rPr>
              <a:t> Тигран </a:t>
            </a:r>
            <a:r>
              <a:rPr lang="ru-RU" dirty="0" err="1">
                <a:solidFill>
                  <a:srgbClr val="FFFF00"/>
                </a:solidFill>
              </a:rPr>
              <a:t>Арамович</a:t>
            </a:r>
            <a:r>
              <a:rPr lang="ru-RU" dirty="0">
                <a:solidFill>
                  <a:srgbClr val="FFFF00"/>
                </a:solidFill>
              </a:rPr>
              <a:t> на рабочем месте в госпитале №4467. 1943.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27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5013176"/>
            <a:ext cx="4032448" cy="11430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FF00"/>
                </a:solidFill>
              </a:rPr>
              <a:t>Фото. Акт о расформировании госпиталя №4467 от 30 ноября 1945 г.</a:t>
            </a:r>
            <a:endParaRPr lang="ru-RU" sz="20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60648"/>
            <a:ext cx="2954968" cy="4525963"/>
          </a:xfrm>
        </p:spPr>
      </p:pic>
    </p:spTree>
    <p:extLst>
      <p:ext uri="{BB962C8B-B14F-4D97-AF65-F5344CB8AC3E}">
        <p14:creationId xmlns:p14="http://schemas.microsoft.com/office/powerpoint/2010/main" val="29801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Фото. Д. </a:t>
            </a:r>
            <a:r>
              <a:rPr lang="ru-RU" sz="2200" dirty="0" err="1"/>
              <a:t>Черногубово</a:t>
            </a:r>
            <a:r>
              <a:rPr lang="ru-RU" sz="2200" dirty="0"/>
              <a:t> Тверской области. Шишкин Е. 05.09.2019</a:t>
            </a:r>
            <a:r>
              <a:rPr lang="ru-RU" sz="1600" dirty="0"/>
              <a:t>.</a:t>
            </a:r>
            <a:br>
              <a:rPr lang="ru-RU" sz="1600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56059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dirty="0"/>
              <a:t>Фото. Администрация </a:t>
            </a:r>
            <a:r>
              <a:rPr lang="ru-RU" sz="2200" dirty="0" err="1"/>
              <a:t>Черногубовского</a:t>
            </a:r>
            <a:r>
              <a:rPr lang="ru-RU" sz="2200" dirty="0"/>
              <a:t> сельского поселения. Беседа Шишкина Егора с </a:t>
            </a:r>
            <a:r>
              <a:rPr lang="ru-RU" sz="2200" dirty="0" err="1"/>
              <a:t>Зениной</a:t>
            </a:r>
            <a:r>
              <a:rPr lang="ru-RU" sz="2200" dirty="0"/>
              <a:t> С. В. Воронова О. И. 05.09.2019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05" y="62071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9760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Фото. Туберкулёзный госпиталь ветеранов войн д. </a:t>
            </a:r>
            <a:r>
              <a:rPr lang="ru-RU" sz="2200" dirty="0" err="1"/>
              <a:t>Черногубово</a:t>
            </a:r>
            <a:r>
              <a:rPr lang="ru-RU" sz="2200" dirty="0"/>
              <a:t>. Шишкин Е. 05.09.2019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1" y="26035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559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Фото. Персонал госпиталя №4467. </a:t>
            </a:r>
            <a:r>
              <a:rPr lang="ru-RU" sz="2000" dirty="0" err="1"/>
              <a:t>Черногубово</a:t>
            </a:r>
            <a:r>
              <a:rPr lang="ru-RU" sz="2000" dirty="0"/>
              <a:t>? 1942-1943? </a:t>
            </a:r>
            <a:r>
              <a:rPr lang="ru-RU" sz="2000" dirty="0" smtClean="0"/>
              <a:t>Фото</a:t>
            </a:r>
            <a:r>
              <a:rPr lang="ru-RU" sz="2000" dirty="0"/>
              <a:t>. Шишкин Е. на территории госпиталя в д. </a:t>
            </a:r>
            <a:r>
              <a:rPr lang="ru-RU" sz="2000" dirty="0" err="1"/>
              <a:t>Черногубово</a:t>
            </a:r>
            <a:r>
              <a:rPr lang="ru-RU" sz="2000" dirty="0"/>
              <a:t> у р. </a:t>
            </a:r>
            <a:r>
              <a:rPr lang="ru-RU" sz="2000" dirty="0" err="1"/>
              <a:t>Тверцы</a:t>
            </a:r>
            <a:r>
              <a:rPr lang="ru-RU" sz="2000" dirty="0"/>
              <a:t>. Воронова О.И. 05.09.2019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404813"/>
            <a:ext cx="5920516" cy="4525962"/>
          </a:xfrm>
        </p:spPr>
      </p:pic>
    </p:spTree>
    <p:extLst>
      <p:ext uri="{BB962C8B-B14F-4D97-AF65-F5344CB8AC3E}">
        <p14:creationId xmlns:p14="http://schemas.microsoft.com/office/powerpoint/2010/main" val="214007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chemeClr val="bg1"/>
            </a:gs>
            <a:gs pos="5000">
              <a:schemeClr val="accent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55776" y="3212976"/>
            <a:ext cx="5684168" cy="1470025"/>
          </a:xfr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  <a:cs typeface="Aldhabi" panose="01000000000000000000" pitchFamily="2" charset="-78"/>
              </a:rPr>
              <a:t>Актуальность темы</a:t>
            </a:r>
            <a:r>
              <a:rPr lang="en-US" sz="2000" dirty="0">
                <a:latin typeface="+mn-lt"/>
                <a:cs typeface="Aldhabi" panose="01000000000000000000" pitchFamily="2" charset="-78"/>
              </a:rPr>
              <a:t>:</a:t>
            </a:r>
            <a:r>
              <a:rPr lang="ru-RU" sz="2000" dirty="0">
                <a:latin typeface="+mn-lt"/>
                <a:cs typeface="Aldhabi" panose="01000000000000000000" pitchFamily="2" charset="-78"/>
              </a:rPr>
              <a:t> Сохранение памяти об этом человеке для следующих поколений</a:t>
            </a:r>
            <a:endParaRPr lang="ru-RU" sz="2000" b="0" dirty="0">
              <a:latin typeface="+mn-lt"/>
              <a:cs typeface="Aldhabi" panose="01000000000000000000" pitchFamily="2" charset="-78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040560" cy="17526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Причина выбора темы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  <a:r>
              <a:rPr lang="ru-RU" sz="2000" dirty="0">
                <a:solidFill>
                  <a:schemeClr val="tx1"/>
                </a:solidFill>
              </a:rPr>
              <a:t> Я решил найти больше информации об </a:t>
            </a:r>
            <a:r>
              <a:rPr lang="ru-RU" sz="2000" dirty="0" err="1">
                <a:solidFill>
                  <a:schemeClr val="tx1"/>
                </a:solidFill>
              </a:rPr>
              <a:t>Мхитарьяне</a:t>
            </a:r>
            <a:r>
              <a:rPr lang="ru-RU" sz="2000" dirty="0">
                <a:solidFill>
                  <a:schemeClr val="tx1"/>
                </a:solidFill>
              </a:rPr>
              <a:t> Тигране </a:t>
            </a:r>
            <a:r>
              <a:rPr lang="ru-RU" sz="2000" dirty="0" err="1">
                <a:solidFill>
                  <a:schemeClr val="tx1"/>
                </a:solidFill>
              </a:rPr>
              <a:t>Арамовиче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r>
              <a:rPr lang="ru-RU" sz="2000" dirty="0">
                <a:solidFill>
                  <a:schemeClr val="tx1"/>
                </a:solidFill>
              </a:rPr>
              <a:t> после рассказа его дочери Ирины </a:t>
            </a:r>
            <a:r>
              <a:rPr lang="ru-RU" sz="2000" dirty="0" err="1">
                <a:solidFill>
                  <a:schemeClr val="tx1"/>
                </a:solidFill>
              </a:rPr>
              <a:t>Тиграновны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45229" y="3127513"/>
            <a:ext cx="5904656" cy="1728192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58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a typeface="Calibri"/>
                <a:cs typeface="Times New Roman"/>
              </a:rPr>
              <a:t>Актуальность темы: Сохранение памяти </a:t>
            </a:r>
            <a:r>
              <a:rPr lang="ru-RU" sz="2000" dirty="0" smtClean="0">
                <a:ea typeface="Calibri"/>
                <a:cs typeface="Times New Roman"/>
              </a:rPr>
              <a:t>о </a:t>
            </a:r>
            <a:r>
              <a:rPr lang="ru-RU" sz="2000" dirty="0" err="1" smtClean="0">
                <a:ea typeface="Calibri"/>
                <a:cs typeface="Times New Roman"/>
              </a:rPr>
              <a:t>Мхитарьяне</a:t>
            </a:r>
            <a:r>
              <a:rPr lang="ru-RU" sz="2000" dirty="0" smtClean="0">
                <a:ea typeface="Calibri"/>
                <a:cs typeface="Times New Roman"/>
              </a:rPr>
              <a:t> Т. А.  </a:t>
            </a:r>
            <a:r>
              <a:rPr lang="ru-RU" sz="2000" dirty="0">
                <a:ea typeface="Calibri"/>
                <a:cs typeface="Times New Roman"/>
              </a:rPr>
              <a:t>для следующих поколений</a:t>
            </a:r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467544" y="260648"/>
            <a:ext cx="5184576" cy="2002769"/>
          </a:xfrm>
          <a:prstGeom prst="flowChartPunchedTap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Причина выбора темы: Я решил найти больше информации </a:t>
            </a:r>
            <a:r>
              <a:rPr lang="ru-RU" sz="2000" dirty="0" smtClean="0"/>
              <a:t>о </a:t>
            </a:r>
            <a:r>
              <a:rPr lang="ru-RU" sz="2000" dirty="0" err="1"/>
              <a:t>Мхитарьяне</a:t>
            </a:r>
            <a:r>
              <a:rPr lang="ru-RU" sz="2000" dirty="0"/>
              <a:t> Тигране </a:t>
            </a:r>
            <a:r>
              <a:rPr lang="ru-RU" sz="2000" dirty="0" err="1"/>
              <a:t>Арамовиче</a:t>
            </a:r>
            <a:r>
              <a:rPr lang="ru-RU" sz="2000" dirty="0"/>
              <a:t>, после рассказа его дочери Ирины </a:t>
            </a:r>
            <a:r>
              <a:rPr lang="ru-RU" sz="2000" dirty="0" err="1"/>
              <a:t>Тиграновны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76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Фото. Памятная табличка госпиталя №4459 в современном госпитале ветеранов войн у деревни </a:t>
            </a:r>
            <a:r>
              <a:rPr lang="ru-RU" sz="2200" dirty="0" err="1"/>
              <a:t>Черногубово</a:t>
            </a:r>
            <a:r>
              <a:rPr lang="ru-RU" sz="2200" dirty="0"/>
              <a:t>. Шишкин Егор.</a:t>
            </a:r>
            <a:br>
              <a:rPr lang="ru-RU" sz="2200" dirty="0"/>
            </a:br>
            <a:r>
              <a:rPr lang="ru-RU" sz="2200" dirty="0"/>
              <a:t>05.09.2019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1" y="26035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0862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Р.А. </a:t>
            </a:r>
            <a:r>
              <a:rPr lang="ru-RU" sz="2000" dirty="0" err="1"/>
              <a:t>Менкина</a:t>
            </a:r>
            <a:r>
              <a:rPr lang="ru-RU" sz="2000" dirty="0"/>
              <a:t>. Фото Вороновой О.И. 05.09.2019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77" y="404813"/>
            <a:ext cx="3394471" cy="4525962"/>
          </a:xfrm>
        </p:spPr>
      </p:pic>
    </p:spTree>
    <p:extLst>
      <p:ext uri="{BB962C8B-B14F-4D97-AF65-F5344CB8AC3E}">
        <p14:creationId xmlns:p14="http://schemas.microsoft.com/office/powerpoint/2010/main" val="280606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Фото. Братская могила, умерших в </a:t>
            </a:r>
            <a:r>
              <a:rPr lang="ru-RU" sz="2000" dirty="0" smtClean="0"/>
              <a:t>госпиталях </a:t>
            </a:r>
            <a:r>
              <a:rPr lang="ru-RU" sz="2000" dirty="0"/>
              <a:t>в 1941-1945. Воронова О.И. 05.09.2019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04" y="3333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206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Фото. </a:t>
            </a:r>
            <a:r>
              <a:rPr lang="ru-RU" sz="2000" dirty="0" err="1"/>
              <a:t>Карасёвы</a:t>
            </a:r>
            <a:r>
              <a:rPr lang="ru-RU" sz="2000" dirty="0"/>
              <a:t> Дмитрий Сергеевич и Людмила Дмитриевна у своего дома в д. </a:t>
            </a:r>
            <a:r>
              <a:rPr lang="ru-RU" sz="2000" dirty="0" err="1"/>
              <a:t>Черногубово</a:t>
            </a:r>
            <a:r>
              <a:rPr lang="ru-RU" sz="2000" dirty="0"/>
              <a:t>. Шишкин Е. 05.09.2019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04" y="33337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976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Фото. Школа д. </a:t>
            </a:r>
            <a:r>
              <a:rPr lang="ru-RU" sz="2000" dirty="0" err="1"/>
              <a:t>Черногубово</a:t>
            </a:r>
            <a:r>
              <a:rPr lang="ru-RU" sz="2000" dirty="0"/>
              <a:t>. Воронова О.И. 05.09.2019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41" y="47625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870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Фото. Стенды в школьном музее </a:t>
            </a:r>
            <a:r>
              <a:rPr lang="ru-RU" sz="2000" dirty="0" err="1"/>
              <a:t>д.Черногубово</a:t>
            </a:r>
            <a:r>
              <a:rPr lang="ru-RU" sz="2000" dirty="0"/>
              <a:t>. 05.09.2019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1" y="404813"/>
            <a:ext cx="6788943" cy="4525962"/>
          </a:xfrm>
        </p:spPr>
      </p:pic>
    </p:spTree>
    <p:extLst>
      <p:ext uri="{BB962C8B-B14F-4D97-AF65-F5344CB8AC3E}">
        <p14:creationId xmlns:p14="http://schemas.microsoft.com/office/powerpoint/2010/main" val="10299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+mn-lt"/>
              </a:rPr>
              <a:t>Фото. Грамота Заслуженному врачу РСФСР на имя </a:t>
            </a:r>
            <a:r>
              <a:rPr lang="ru-RU" sz="2200" dirty="0" err="1">
                <a:latin typeface="+mn-lt"/>
              </a:rPr>
              <a:t>Мхитарьяна</a:t>
            </a:r>
            <a:r>
              <a:rPr lang="ru-RU" sz="2200" dirty="0">
                <a:latin typeface="+mn-lt"/>
              </a:rPr>
              <a:t> Т. А. . 1967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6632"/>
            <a:ext cx="3672408" cy="5040560"/>
          </a:xfrm>
        </p:spPr>
      </p:pic>
    </p:spTree>
    <p:extLst>
      <p:ext uri="{BB962C8B-B14F-4D97-AF65-F5344CB8AC3E}">
        <p14:creationId xmlns:p14="http://schemas.microsoft.com/office/powerpoint/2010/main" val="302438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093296"/>
            <a:ext cx="6840760" cy="114300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+mn-lt"/>
              </a:rPr>
              <a:t>Фото. Заведующий ЛОР отделением </a:t>
            </a:r>
            <a:r>
              <a:rPr lang="ru-RU" sz="2200" dirty="0" err="1">
                <a:latin typeface="+mn-lt"/>
              </a:rPr>
              <a:t>Мытищинской</a:t>
            </a:r>
            <a:r>
              <a:rPr lang="ru-RU" sz="2200" dirty="0">
                <a:latin typeface="+mn-lt"/>
              </a:rPr>
              <a:t> Городской Клинической Больнице </a:t>
            </a:r>
            <a:r>
              <a:rPr lang="ru-RU" sz="2200" dirty="0" err="1">
                <a:latin typeface="+mn-lt"/>
              </a:rPr>
              <a:t>Мхитарьян</a:t>
            </a:r>
            <a:r>
              <a:rPr lang="ru-RU" sz="2200" dirty="0">
                <a:latin typeface="+mn-lt"/>
              </a:rPr>
              <a:t> Тигран </a:t>
            </a:r>
            <a:r>
              <a:rPr lang="ru-RU" sz="2200" dirty="0" err="1">
                <a:latin typeface="+mn-lt"/>
              </a:rPr>
              <a:t>Арамович</a:t>
            </a:r>
            <a:r>
              <a:rPr lang="ru-RU" sz="2200" dirty="0">
                <a:latin typeface="+mn-lt"/>
              </a:rPr>
              <a:t>. 1970-ые.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6840760" cy="5328592"/>
          </a:xfrm>
        </p:spPr>
      </p:pic>
    </p:spTree>
    <p:extLst>
      <p:ext uri="{BB962C8B-B14F-4D97-AF65-F5344CB8AC3E}">
        <p14:creationId xmlns:p14="http://schemas.microsoft.com/office/powerpoint/2010/main" val="21689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bg1"/>
            </a:gs>
            <a:gs pos="5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/>
              <a:t>Фото. Могила  </a:t>
            </a:r>
            <a:r>
              <a:rPr lang="ru-RU" sz="2000" dirty="0" err="1"/>
              <a:t>Мхитарьяна</a:t>
            </a:r>
            <a:r>
              <a:rPr lang="ru-RU" sz="2000" dirty="0"/>
              <a:t> Тиграна </a:t>
            </a:r>
            <a:r>
              <a:rPr lang="ru-RU" sz="2000" dirty="0" err="1"/>
              <a:t>Арамовича</a:t>
            </a:r>
            <a:r>
              <a:rPr lang="ru-RU" sz="2000" dirty="0"/>
              <a:t>  на </a:t>
            </a:r>
            <a:r>
              <a:rPr lang="ru-RU" sz="2000" dirty="0" err="1"/>
              <a:t>Волковском</a:t>
            </a:r>
            <a:r>
              <a:rPr lang="ru-RU" sz="2000" dirty="0"/>
              <a:t> кладбище. 2019.</a:t>
            </a:r>
            <a:br>
              <a:rPr lang="ru-RU" sz="2000" dirty="0"/>
            </a:br>
            <a:endParaRPr lang="ru-RU" sz="20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2"/>
            <a:ext cx="5328592" cy="5733256"/>
          </a:xfrm>
        </p:spPr>
      </p:pic>
    </p:spTree>
    <p:extLst>
      <p:ext uri="{BB962C8B-B14F-4D97-AF65-F5344CB8AC3E}">
        <p14:creationId xmlns:p14="http://schemas.microsoft.com/office/powerpoint/2010/main" val="9349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62000">
              <a:schemeClr val="accent2">
                <a:lumMod val="60000"/>
                <a:lumOff val="40000"/>
              </a:schemeClr>
            </a:gs>
            <a:gs pos="100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6048672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i="1" dirty="0">
                <a:latin typeface="+mn-lt"/>
              </a:rPr>
              <a:t>Результаты исследования. Выводы. Заключение</a:t>
            </a:r>
            <a:r>
              <a:rPr lang="ru-RU" sz="2200" b="1" i="1" dirty="0" smtClean="0">
                <a:latin typeface="+mn-lt"/>
              </a:rPr>
              <a:t>. </a:t>
            </a:r>
            <a:r>
              <a:rPr lang="ru-RU" sz="2200" i="1" dirty="0" smtClean="0">
                <a:latin typeface="+mn-lt"/>
              </a:rPr>
              <a:t>Мною установлено</a:t>
            </a:r>
            <a:r>
              <a:rPr lang="en-US" sz="2200" i="1" dirty="0" smtClean="0">
                <a:latin typeface="+mn-lt"/>
              </a:rPr>
              <a:t>:</a:t>
            </a:r>
            <a:r>
              <a:rPr lang="ru-RU" sz="2200" dirty="0">
                <a:latin typeface="+mn-lt"/>
              </a:rPr>
              <a:t/>
            </a:r>
            <a:br>
              <a:rPr lang="ru-RU" sz="2200" dirty="0">
                <a:latin typeface="+mn-lt"/>
              </a:rPr>
            </a:br>
            <a:r>
              <a:rPr lang="ru-RU" sz="2200" dirty="0" smtClean="0">
                <a:latin typeface="+mn-lt"/>
              </a:rPr>
              <a:t>1) </a:t>
            </a:r>
            <a:r>
              <a:rPr lang="ru-RU" sz="2200" dirty="0" err="1" smtClean="0">
                <a:latin typeface="+mn-lt"/>
              </a:rPr>
              <a:t>Мхитарьян</a:t>
            </a:r>
            <a:r>
              <a:rPr lang="ru-RU" sz="2200" dirty="0" smtClean="0">
                <a:latin typeface="+mn-lt"/>
              </a:rPr>
              <a:t> Т. А.-ВОЕНВРАЧ 3 РАНГА, МАЙОР. 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2) Во </a:t>
            </a:r>
            <a:r>
              <a:rPr lang="ru-RU" sz="2200" dirty="0">
                <a:latin typeface="+mn-lt"/>
              </a:rPr>
              <a:t>время войны </a:t>
            </a:r>
            <a:r>
              <a:rPr lang="ru-RU" sz="2200" dirty="0" smtClean="0">
                <a:latin typeface="+mn-lt"/>
              </a:rPr>
              <a:t>помимо </a:t>
            </a:r>
            <a:r>
              <a:rPr lang="ru-RU" sz="2200" dirty="0">
                <a:latin typeface="+mn-lt"/>
              </a:rPr>
              <a:t>лечения </a:t>
            </a:r>
            <a:r>
              <a:rPr lang="ru-RU" sz="2200" dirty="0" smtClean="0">
                <a:latin typeface="+mn-lt"/>
              </a:rPr>
              <a:t>раненных он </a:t>
            </a:r>
            <a:r>
              <a:rPr lang="ru-RU" sz="2200" dirty="0">
                <a:latin typeface="+mn-lt"/>
              </a:rPr>
              <a:t>занимался </a:t>
            </a:r>
            <a:r>
              <a:rPr lang="ru-RU" sz="2200" b="1" i="1" dirty="0">
                <a:latin typeface="+mn-lt"/>
              </a:rPr>
              <a:t>организацией </a:t>
            </a:r>
            <a:r>
              <a:rPr lang="ru-RU" sz="2200" b="1" i="1" dirty="0" smtClean="0">
                <a:latin typeface="+mn-lt"/>
              </a:rPr>
              <a:t>госпиталя </a:t>
            </a:r>
            <a:r>
              <a:rPr lang="ru-RU" sz="2200" dirty="0" smtClean="0">
                <a:latin typeface="+mn-lt"/>
              </a:rPr>
              <a:t>№4467 </a:t>
            </a:r>
            <a:r>
              <a:rPr lang="ru-RU" sz="2200" dirty="0">
                <a:latin typeface="+mn-lt"/>
              </a:rPr>
              <a:t>и обеспечивал </a:t>
            </a:r>
            <a:r>
              <a:rPr lang="ru-RU" sz="2200" dirty="0" smtClean="0">
                <a:latin typeface="+mn-lt"/>
              </a:rPr>
              <a:t>его </a:t>
            </a:r>
            <a:r>
              <a:rPr lang="ru-RU" sz="2200" dirty="0">
                <a:latin typeface="+mn-lt"/>
              </a:rPr>
              <a:t>беспрерывную </a:t>
            </a:r>
            <a:r>
              <a:rPr lang="ru-RU" sz="2200" dirty="0" smtClean="0">
                <a:latin typeface="+mn-lt"/>
              </a:rPr>
              <a:t>работу с </a:t>
            </a:r>
            <a:r>
              <a:rPr lang="ru-RU" sz="2200" b="1" i="1" dirty="0">
                <a:latin typeface="+mn-lt"/>
              </a:rPr>
              <a:t>25 сентября 1941 г. по 30 ноября 1945 г</a:t>
            </a:r>
            <a:r>
              <a:rPr lang="ru-RU" sz="2200" dirty="0" smtClean="0">
                <a:latin typeface="+mn-lt"/>
              </a:rPr>
              <a:t>. в разных местах. 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3) Побывав </a:t>
            </a:r>
            <a:r>
              <a:rPr lang="ru-RU" sz="2200" dirty="0">
                <a:latin typeface="+mn-lt"/>
              </a:rPr>
              <a:t>в Центральной Клинической б</a:t>
            </a:r>
            <a:r>
              <a:rPr lang="ru-RU" sz="2200" dirty="0" smtClean="0">
                <a:latin typeface="+mn-lt"/>
              </a:rPr>
              <a:t>ольнице  </a:t>
            </a:r>
            <a:r>
              <a:rPr lang="ru-RU" sz="2200" dirty="0" err="1">
                <a:latin typeface="+mn-lt"/>
              </a:rPr>
              <a:t>Мытищинского</a:t>
            </a:r>
            <a:r>
              <a:rPr lang="ru-RU" sz="2200" dirty="0">
                <a:latin typeface="+mn-lt"/>
              </a:rPr>
              <a:t> </a:t>
            </a:r>
            <a:r>
              <a:rPr lang="ru-RU" sz="2200" dirty="0" smtClean="0">
                <a:latin typeface="+mn-lt"/>
              </a:rPr>
              <a:t>г. о. В результате социологического исследования, на вопрос </a:t>
            </a:r>
            <a:r>
              <a:rPr lang="ru-RU" sz="2200" dirty="0">
                <a:latin typeface="+mn-lt"/>
              </a:rPr>
              <a:t>«Знают ли врача </a:t>
            </a:r>
            <a:r>
              <a:rPr lang="ru-RU" sz="2200" dirty="0" err="1">
                <a:latin typeface="+mn-lt"/>
              </a:rPr>
              <a:t>Мхитарьяна</a:t>
            </a:r>
            <a:r>
              <a:rPr lang="ru-RU" sz="2200" dirty="0">
                <a:latin typeface="+mn-lt"/>
              </a:rPr>
              <a:t> Тиграна </a:t>
            </a:r>
            <a:r>
              <a:rPr lang="ru-RU" sz="2200" dirty="0" err="1">
                <a:latin typeface="+mn-lt"/>
              </a:rPr>
              <a:t>Арамовича</a:t>
            </a:r>
            <a:r>
              <a:rPr lang="ru-RU" sz="2200" dirty="0" smtClean="0">
                <a:latin typeface="+mn-lt"/>
              </a:rPr>
              <a:t>», </a:t>
            </a:r>
            <a:r>
              <a:rPr lang="ru-RU" sz="2200" b="1" i="1" dirty="0">
                <a:latin typeface="+mn-lt"/>
              </a:rPr>
              <a:t>80%</a:t>
            </a:r>
            <a:r>
              <a:rPr lang="ru-RU" sz="2200" dirty="0">
                <a:latin typeface="+mn-lt"/>
              </a:rPr>
              <a:t> ответили отрицательно. </a:t>
            </a:r>
            <a:r>
              <a:rPr lang="ru-RU" sz="2200" dirty="0" smtClean="0">
                <a:latin typeface="+mn-lt"/>
              </a:rPr>
              <a:t/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4) </a:t>
            </a:r>
            <a:r>
              <a:rPr lang="ru-RU" sz="2200" b="1" i="1" dirty="0" smtClean="0">
                <a:latin typeface="+mn-lt"/>
              </a:rPr>
              <a:t>Из личного архива семьи </a:t>
            </a:r>
            <a:r>
              <a:rPr lang="ru-RU" sz="2200" b="1" i="1" dirty="0" err="1" smtClean="0">
                <a:latin typeface="+mn-lt"/>
              </a:rPr>
              <a:t>Мхитарьянов</a:t>
            </a:r>
            <a:r>
              <a:rPr lang="ru-RU" sz="2200" b="1" i="1" dirty="0" smtClean="0">
                <a:latin typeface="+mn-lt"/>
              </a:rPr>
              <a:t> </a:t>
            </a:r>
            <a:r>
              <a:rPr lang="ru-RU" sz="2200" dirty="0" smtClean="0">
                <a:latin typeface="+mn-lt"/>
              </a:rPr>
              <a:t>было копирован ряд документов, позволивших сделать предположение о боевом пути врача </a:t>
            </a:r>
            <a:r>
              <a:rPr lang="ru-RU" sz="2200" dirty="0" err="1" smtClean="0">
                <a:latin typeface="+mn-lt"/>
              </a:rPr>
              <a:t>Мхитарьяна</a:t>
            </a:r>
            <a:r>
              <a:rPr lang="ru-RU" sz="2200" dirty="0" smtClean="0">
                <a:latin typeface="+mn-lt"/>
              </a:rPr>
              <a:t>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5) На </a:t>
            </a:r>
            <a:r>
              <a:rPr lang="ru-RU" sz="2200" b="1" i="1" dirty="0" smtClean="0">
                <a:latin typeface="+mn-lt"/>
              </a:rPr>
              <a:t>сайте </a:t>
            </a:r>
            <a:r>
              <a:rPr lang="en-US" sz="2200" b="1" i="1" dirty="0" smtClean="0">
                <a:latin typeface="+mn-lt"/>
              </a:rPr>
              <a:t>Soldat.ru  </a:t>
            </a:r>
            <a:r>
              <a:rPr lang="ru-RU" sz="2200" dirty="0" smtClean="0">
                <a:latin typeface="+mn-lt"/>
              </a:rPr>
              <a:t>я нашёл список дислокаций госпиталя №4467.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6) </a:t>
            </a:r>
            <a:r>
              <a:rPr lang="ru-RU" sz="2200" b="1" i="1" dirty="0" smtClean="0">
                <a:latin typeface="+mn-lt"/>
              </a:rPr>
              <a:t>Экспедиция в д. </a:t>
            </a:r>
            <a:r>
              <a:rPr lang="ru-RU" sz="2200" b="1" i="1" dirty="0" err="1" smtClean="0">
                <a:latin typeface="+mn-lt"/>
              </a:rPr>
              <a:t>Черногубово</a:t>
            </a:r>
            <a:r>
              <a:rPr lang="ru-RU" sz="2200" b="1" i="1" dirty="0" smtClean="0">
                <a:latin typeface="+mn-lt"/>
              </a:rPr>
              <a:t> 05.09.2019. </a:t>
            </a:r>
            <a:r>
              <a:rPr lang="ru-RU" sz="2200" dirty="0" smtClean="0">
                <a:latin typeface="+mn-lt"/>
              </a:rPr>
              <a:t>позволила опросить свидетелей событий Великой Отечественной войны, </a:t>
            </a:r>
            <a:r>
              <a:rPr lang="ru-RU" sz="2200" dirty="0" err="1" smtClean="0">
                <a:latin typeface="+mn-lt"/>
              </a:rPr>
              <a:t>отфотографировать</a:t>
            </a:r>
            <a:r>
              <a:rPr lang="ru-RU" sz="2200" dirty="0" smtClean="0">
                <a:latin typeface="+mn-lt"/>
              </a:rPr>
              <a:t> корпуса госпиталя, найти братскую могилу умерших в госпитале.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7) </a:t>
            </a:r>
            <a:r>
              <a:rPr lang="ru-RU" sz="2200" b="1" i="1" dirty="0" smtClean="0">
                <a:latin typeface="+mn-lt"/>
              </a:rPr>
              <a:t>В ЦА МО </a:t>
            </a:r>
            <a:r>
              <a:rPr lang="ru-RU" sz="2200" dirty="0" smtClean="0">
                <a:latin typeface="+mn-lt"/>
              </a:rPr>
              <a:t>мы нашли историческую справку госпиталя №4467, список личного состава, приказы по госпиталю, акт о расформировании госпиталя и пр. документы 1941-1945 годов.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8) Шишкиным Е. сделана карта дислокаций госпиталя №4467 с 1941-1945 годы.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 При </a:t>
            </a:r>
            <a:r>
              <a:rPr lang="ru-RU" sz="2200" dirty="0">
                <a:latin typeface="+mn-lt"/>
              </a:rPr>
              <a:t>помощи этого материала я собираюсь рассказывать </a:t>
            </a:r>
            <a:r>
              <a:rPr lang="ru-RU" sz="2200" dirty="0" err="1">
                <a:latin typeface="+mn-lt"/>
              </a:rPr>
              <a:t>перловчанам</a:t>
            </a:r>
            <a:r>
              <a:rPr lang="ru-RU" sz="2200" dirty="0">
                <a:latin typeface="+mn-lt"/>
              </a:rPr>
              <a:t> и работникам ЦРБ о заслуженном враче РСФСР </a:t>
            </a:r>
            <a:r>
              <a:rPr lang="ru-RU" sz="2200" dirty="0" err="1">
                <a:latin typeface="+mn-lt"/>
              </a:rPr>
              <a:t>Мхитарьяне</a:t>
            </a:r>
            <a:r>
              <a:rPr lang="ru-RU" sz="2200" dirty="0">
                <a:latin typeface="+mn-lt"/>
              </a:rPr>
              <a:t> Т. А. </a:t>
            </a:r>
            <a:r>
              <a:rPr lang="ru-RU" sz="2200" dirty="0" smtClean="0">
                <a:latin typeface="+mn-lt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15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bg1"/>
            </a:gs>
            <a:gs pos="5000">
              <a:schemeClr val="accent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1052736"/>
            <a:ext cx="3888432" cy="3168352"/>
          </a:xfrm>
        </p:spPr>
        <p:txBody>
          <a:bodyPr>
            <a:normAutofit/>
          </a:bodyPr>
          <a:lstStyle/>
          <a:p>
            <a:r>
              <a:rPr lang="ru-RU" sz="2200" dirty="0"/>
              <a:t>Цель работы</a:t>
            </a:r>
            <a:r>
              <a:rPr lang="en-US" sz="2200" dirty="0"/>
              <a:t>: </a:t>
            </a:r>
            <a:r>
              <a:rPr lang="ru-RU" sz="2200" dirty="0"/>
              <a:t>Узнать больше о деятельности </a:t>
            </a:r>
            <a:r>
              <a:rPr lang="ru-RU" sz="2200" dirty="0" err="1"/>
              <a:t>Мхитарьяна</a:t>
            </a:r>
            <a:r>
              <a:rPr lang="ru-RU" sz="2200" dirty="0"/>
              <a:t> Тиграна </a:t>
            </a:r>
            <a:r>
              <a:rPr lang="ru-RU" sz="2200" dirty="0" err="1"/>
              <a:t>Арамовича</a:t>
            </a:r>
            <a:r>
              <a:rPr lang="ru-RU" sz="2200" dirty="0"/>
              <a:t> во время Великой Отечественной войны.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052736"/>
            <a:ext cx="3888432" cy="31683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Цель работы: Узнать больше о деятельности </a:t>
            </a:r>
            <a:r>
              <a:rPr lang="ru-RU" sz="2000" dirty="0" err="1"/>
              <a:t>Мхитарьяна</a:t>
            </a:r>
            <a:r>
              <a:rPr lang="ru-RU" sz="2000" dirty="0"/>
              <a:t> Тиграна </a:t>
            </a:r>
            <a:r>
              <a:rPr lang="ru-RU" sz="2000" dirty="0" err="1"/>
              <a:t>Арамовича</a:t>
            </a:r>
            <a:r>
              <a:rPr lang="ru-RU" sz="2000" dirty="0"/>
              <a:t> во время Великой Отечественной войны. </a:t>
            </a:r>
          </a:p>
        </p:txBody>
      </p:sp>
      <p:sp>
        <p:nvSpPr>
          <p:cNvPr id="3" name="Овал 2"/>
          <p:cNvSpPr/>
          <p:nvPr/>
        </p:nvSpPr>
        <p:spPr>
          <a:xfrm>
            <a:off x="4211960" y="11626"/>
            <a:ext cx="4713786" cy="648741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Задачи:</a:t>
            </a:r>
            <a:br>
              <a:rPr lang="ru-RU" sz="2000" dirty="0"/>
            </a:br>
            <a:r>
              <a:rPr lang="ru-RU" sz="2000" dirty="0"/>
              <a:t>1.Опросить дочь Тиграна </a:t>
            </a:r>
            <a:r>
              <a:rPr lang="ru-RU" sz="2000" dirty="0" err="1"/>
              <a:t>Арамовича</a:t>
            </a:r>
            <a:r>
              <a:rPr lang="ru-RU" sz="2000" dirty="0"/>
              <a:t> и людей знавших его.</a:t>
            </a:r>
          </a:p>
          <a:p>
            <a:pPr algn="ctr"/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2. Собрать документы из семейного архива.</a:t>
            </a:r>
          </a:p>
          <a:p>
            <a:pPr algn="ctr"/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3. Найти документы в Государственных архивах.</a:t>
            </a:r>
          </a:p>
          <a:p>
            <a:pPr algn="ctr"/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4. Установить местоположение госпиталей, которыми руководил Тигран </a:t>
            </a:r>
            <a:r>
              <a:rPr lang="ru-RU" sz="2000" dirty="0" err="1"/>
              <a:t>Арамович</a:t>
            </a:r>
            <a:r>
              <a:rPr lang="ru-RU" sz="2000" dirty="0"/>
              <a:t> и которые находились на территории </a:t>
            </a:r>
            <a:r>
              <a:rPr lang="ru-RU" sz="2000" dirty="0" err="1"/>
              <a:t>Мытищинского</a:t>
            </a:r>
            <a:r>
              <a:rPr lang="ru-RU" sz="2000" dirty="0"/>
              <a:t> района.</a:t>
            </a:r>
          </a:p>
        </p:txBody>
      </p:sp>
    </p:spTree>
    <p:extLst>
      <p:ext uri="{BB962C8B-B14F-4D97-AF65-F5344CB8AC3E}">
        <p14:creationId xmlns:p14="http://schemas.microsoft.com/office/powerpoint/2010/main" val="16701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ест 1"/>
          <p:cNvSpPr/>
          <p:nvPr/>
        </p:nvSpPr>
        <p:spPr>
          <a:xfrm>
            <a:off x="1403648" y="404664"/>
            <a:ext cx="5904723" cy="5904656"/>
          </a:xfrm>
          <a:prstGeom prst="plus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Методы исследования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1.Аналитический.Изучение, анализ, и систематизация архивных материалов.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2. Картографическое моделирование. Установление возможного местоположения госпиталей.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3. Социологический опрос.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4. Фотографирование.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40145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1"/>
            </a:gs>
            <a:gs pos="75000">
              <a:schemeClr val="bg1"/>
            </a:gs>
            <a:gs pos="50000">
              <a:schemeClr val="bg1"/>
            </a:gs>
            <a:gs pos="100000">
              <a:schemeClr val="accent2"/>
            </a:gs>
            <a:gs pos="0">
              <a:schemeClr val="accent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извлечение 4"/>
          <p:cNvSpPr/>
          <p:nvPr/>
        </p:nvSpPr>
        <p:spPr>
          <a:xfrm>
            <a:off x="107504" y="3356992"/>
            <a:ext cx="8928992" cy="2952328"/>
          </a:xfrm>
          <a:prstGeom prst="flowChartExtra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Практическая значимость</a:t>
            </a:r>
            <a:r>
              <a:rPr lang="en-US" b="1" i="1" dirty="0"/>
              <a:t>:</a:t>
            </a:r>
            <a:endParaRPr lang="ru-RU" b="1" i="1" dirty="0"/>
          </a:p>
          <a:p>
            <a:pPr algn="ctr"/>
            <a:r>
              <a:rPr lang="ru-RU" dirty="0"/>
              <a:t>Знания, полученные в процессе изучения темы, будут использованы при проведении экскурсий в школьном </a:t>
            </a:r>
            <a:r>
              <a:rPr lang="ru-RU" dirty="0" smtClean="0"/>
              <a:t>музее</a:t>
            </a:r>
            <a:r>
              <a:rPr lang="en-US" dirty="0" smtClean="0"/>
              <a:t> </a:t>
            </a:r>
            <a:r>
              <a:rPr lang="ru-RU" dirty="0" smtClean="0"/>
              <a:t>и для публикации в СМИ.</a:t>
            </a:r>
            <a:endParaRPr lang="ru-RU" dirty="0"/>
          </a:p>
          <a:p>
            <a:pPr algn="ctr"/>
            <a:r>
              <a:rPr lang="ru-RU" dirty="0"/>
              <a:t> </a:t>
            </a:r>
          </a:p>
          <a:p>
            <a:pPr algn="ctr"/>
            <a:endParaRPr lang="ru-RU" dirty="0"/>
          </a:p>
        </p:txBody>
      </p:sp>
      <p:sp>
        <p:nvSpPr>
          <p:cNvPr id="7" name="Блок-схема: объединение 6"/>
          <p:cNvSpPr/>
          <p:nvPr/>
        </p:nvSpPr>
        <p:spPr>
          <a:xfrm>
            <a:off x="107504" y="260648"/>
            <a:ext cx="8928992" cy="3096344"/>
          </a:xfrm>
          <a:prstGeom prst="flowChartMerg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ru-RU" b="1" i="1" dirty="0"/>
              <a:t>Научная </a:t>
            </a:r>
            <a:r>
              <a:rPr lang="ru-RU" b="1" i="1" dirty="0" smtClean="0"/>
              <a:t>значимость</a:t>
            </a:r>
            <a:r>
              <a:rPr lang="en-US" b="1" i="1" dirty="0" smtClean="0"/>
              <a:t>:</a:t>
            </a:r>
            <a:endParaRPr lang="en-US" b="1" i="1" dirty="0"/>
          </a:p>
          <a:p>
            <a:pPr algn="ctr"/>
            <a:r>
              <a:rPr lang="ru-RU" dirty="0"/>
              <a:t>Благодаря выясненным местам дислокаций и </a:t>
            </a:r>
            <a:r>
              <a:rPr lang="ru-RU" dirty="0" smtClean="0"/>
              <a:t>номеру госпиталя, организованным </a:t>
            </a:r>
            <a:r>
              <a:rPr lang="ru-RU" dirty="0"/>
              <a:t>военным врачом, </a:t>
            </a:r>
            <a:r>
              <a:rPr lang="ru-RU" dirty="0" err="1"/>
              <a:t>Мхиторьяном</a:t>
            </a:r>
            <a:r>
              <a:rPr lang="ru-RU" dirty="0"/>
              <a:t> Тиграном </a:t>
            </a:r>
            <a:r>
              <a:rPr lang="ru-RU" dirty="0" err="1"/>
              <a:t>Арамовичом</a:t>
            </a:r>
            <a:r>
              <a:rPr lang="ru-RU" dirty="0"/>
              <a:t> есть возможность обращения в Подольский архив Минобороны РФ.</a:t>
            </a:r>
          </a:p>
        </p:txBody>
      </p:sp>
    </p:spTree>
    <p:extLst>
      <p:ext uri="{BB962C8B-B14F-4D97-AF65-F5344CB8AC3E}">
        <p14:creationId xmlns:p14="http://schemas.microsoft.com/office/powerpoint/2010/main" val="22220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301208"/>
            <a:ext cx="3672408" cy="78296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Фото. Тигран с няней. </a:t>
            </a:r>
            <a:r>
              <a:rPr lang="ru-RU" sz="2000" dirty="0" smtClean="0"/>
              <a:t>1909</a:t>
            </a:r>
            <a:endParaRPr lang="ru-RU" sz="2000" dirty="0">
              <a:latin typeface="+mn-lt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2919323" cy="45259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73" y="476672"/>
            <a:ext cx="4038600" cy="2894418"/>
          </a:xfrm>
        </p:spPr>
      </p:pic>
      <p:sp>
        <p:nvSpPr>
          <p:cNvPr id="11" name="TextBox 10"/>
          <p:cNvSpPr txBox="1"/>
          <p:nvPr/>
        </p:nvSpPr>
        <p:spPr>
          <a:xfrm>
            <a:off x="5158747" y="3573016"/>
            <a:ext cx="334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Фото. Семья </a:t>
            </a:r>
            <a:r>
              <a:rPr lang="ru-RU" dirty="0" err="1"/>
              <a:t>Мхитарьянов</a:t>
            </a:r>
            <a:r>
              <a:rPr lang="ru-RU" dirty="0"/>
              <a:t>. 1914</a:t>
            </a:r>
          </a:p>
        </p:txBody>
      </p:sp>
    </p:spTree>
    <p:extLst>
      <p:ext uri="{BB962C8B-B14F-4D97-AF65-F5344CB8AC3E}">
        <p14:creationId xmlns:p14="http://schemas.microsoft.com/office/powerpoint/2010/main" val="24883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n-lt"/>
              </a:rPr>
              <a:t>Фото. </a:t>
            </a:r>
            <a:r>
              <a:rPr lang="ru-RU" sz="2000" dirty="0" smtClean="0">
                <a:latin typeface="+mn-lt"/>
              </a:rPr>
              <a:t>Класс Т. </a:t>
            </a:r>
            <a:r>
              <a:rPr lang="ru-RU" sz="2000" dirty="0" err="1">
                <a:latin typeface="+mn-lt"/>
              </a:rPr>
              <a:t>Мхитарьяна</a:t>
            </a:r>
            <a:r>
              <a:rPr lang="ru-RU" sz="2000" dirty="0">
                <a:latin typeface="+mn-lt"/>
              </a:rPr>
              <a:t>.  1924.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496944" cy="5544616"/>
          </a:xfrm>
        </p:spPr>
      </p:pic>
    </p:spTree>
    <p:extLst>
      <p:ext uri="{BB962C8B-B14F-4D97-AF65-F5344CB8AC3E}">
        <p14:creationId xmlns:p14="http://schemas.microsoft.com/office/powerpoint/2010/main" val="18702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58" y="2708920"/>
            <a:ext cx="4608512" cy="1584176"/>
          </a:xfrm>
        </p:spPr>
        <p:txBody>
          <a:bodyPr>
            <a:normAutofit/>
          </a:bodyPr>
          <a:lstStyle/>
          <a:p>
            <a:r>
              <a:rPr lang="ru-RU" sz="2000" dirty="0"/>
              <a:t>Фото. Курс </a:t>
            </a:r>
            <a:r>
              <a:rPr lang="ru-RU" sz="2000" dirty="0" err="1"/>
              <a:t>Мхитарьяна</a:t>
            </a:r>
            <a:r>
              <a:rPr lang="ru-RU" sz="2000" dirty="0"/>
              <a:t> Тиграна </a:t>
            </a:r>
            <a:r>
              <a:rPr lang="ru-RU" sz="2000" dirty="0" err="1"/>
              <a:t>Арамовича</a:t>
            </a:r>
            <a:r>
              <a:rPr lang="ru-RU" sz="2000" dirty="0"/>
              <a:t>. 1920-ые.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038600" cy="286148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980728"/>
            <a:ext cx="2775149" cy="4525963"/>
          </a:xfrm>
        </p:spPr>
      </p:pic>
      <p:sp>
        <p:nvSpPr>
          <p:cNvPr id="9" name="TextBox 8"/>
          <p:cNvSpPr txBox="1"/>
          <p:nvPr/>
        </p:nvSpPr>
        <p:spPr>
          <a:xfrm>
            <a:off x="5007960" y="5752962"/>
            <a:ext cx="4167616" cy="6771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/>
              <a:t>Фото. Студент  </a:t>
            </a:r>
            <a:r>
              <a:rPr lang="ru-RU" dirty="0" err="1"/>
              <a:t>Мхитарьян</a:t>
            </a:r>
            <a:r>
              <a:rPr lang="ru-RU" dirty="0"/>
              <a:t> Т. А.. 1920-ые.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592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Фото. Инфекционное отделение МГКБ.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04" y="26035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2846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581</Words>
  <Application>Microsoft Office PowerPoint</Application>
  <PresentationFormat>Экран (4:3)</PresentationFormat>
  <Paragraphs>57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Тема: Мхитарьян Тигран Арамович-военный врач, организатор госпиталя №4467. 1941-1945 г. г. </vt:lpstr>
      <vt:lpstr>Актуальность темы: Сохранение памяти об этом человеке для следующих поколений</vt:lpstr>
      <vt:lpstr>Цель работы: Узнать больше о деятельности Мхитарьяна Тиграна Арамовича во время Великой Отечественной войны. </vt:lpstr>
      <vt:lpstr>Презентация PowerPoint</vt:lpstr>
      <vt:lpstr>Презентация PowerPoint</vt:lpstr>
      <vt:lpstr>Фото. Тигран с няней. 1909</vt:lpstr>
      <vt:lpstr>Фото. Класс Т. Мхитарьяна.  1924.</vt:lpstr>
      <vt:lpstr>Фото. Курс Мхитарьяна Тиграна Арамовича. 1920-ые.</vt:lpstr>
      <vt:lpstr>Фото. Инфекционное отделение МГКБ.</vt:lpstr>
      <vt:lpstr> Фото. ЦА МО в г. Подольске. 30.10.2019.</vt:lpstr>
      <vt:lpstr>Фото. Приказ №1 по госпиталю при санатории Н.К.А.П. ст. Подлипки</vt:lpstr>
      <vt:lpstr>Фото. Выписка из приказа Наркомздрава Таджикской ССР по объявлению благодарности начальнику эвакопункту №4467 Тиграну Арамовичу. 1942.</vt:lpstr>
      <vt:lpstr>Фото. Текст военной присяги госпиталя №4467 июль 1942 г.</vt:lpstr>
      <vt:lpstr>Фото. Выписка из приказа №89 по управлению эвакопункта №165 г. Тильзит. 1945. </vt:lpstr>
      <vt:lpstr>Фото. Акт о расформировании госпиталя №4467 от 30 ноября 1945 г.</vt:lpstr>
      <vt:lpstr>Фото. Д. Черногубово Тверской области. Шишкин Е. 05.09.2019.   </vt:lpstr>
      <vt:lpstr>Фото. Администрация Черногубовского сельского поселения. Беседа Шишкина Егора с Зениной С. В. Воронова О. И. 05.09.2019</vt:lpstr>
      <vt:lpstr>Фото. Туберкулёзный госпиталь ветеранов войн д. Черногубово. Шишкин Е. 05.09.2019 </vt:lpstr>
      <vt:lpstr>Фото. Персонал госпиталя №4467. Черногубово? 1942-1943? Фото. Шишкин Е. на территории госпиталя в д. Черногубово у р. Тверцы. Воронова О.И. 05.09.2019</vt:lpstr>
      <vt:lpstr>Фото. Памятная табличка госпиталя №4459 в современном госпитале ветеранов войн у деревни Черногубово. Шишкин Егор. 05.09.2019 </vt:lpstr>
      <vt:lpstr>Р.А. Менкина. Фото Вороновой О.И. 05.09.2019 </vt:lpstr>
      <vt:lpstr>Фото. Братская могила, умерших в госпиталях в 1941-1945. Воронова О.И. 05.09.2019</vt:lpstr>
      <vt:lpstr>Фото. Карасёвы Дмитрий Сергеевич и Людмила Дмитриевна у своего дома в д. Черногубово. Шишкин Е. 05.09.2019</vt:lpstr>
      <vt:lpstr>Фото. Школа д. Черногубово. Воронова О.И. 05.09.2019</vt:lpstr>
      <vt:lpstr>Фото. Стенды в школьном музее д.Черногубово. 05.09.2019</vt:lpstr>
      <vt:lpstr>Фото. Грамота Заслуженному врачу РСФСР на имя Мхитарьяна Т. А. . 1967 </vt:lpstr>
      <vt:lpstr>Фото. Заведующий ЛОР отделением Мытищинской Городской Клинической Больнице Мхитарьян Тигран Арамович. 1970-ые. </vt:lpstr>
      <vt:lpstr>Фото. Могила  Мхитарьяна Тиграна Арамовича  на Волковском кладбище. 2019. </vt:lpstr>
      <vt:lpstr>Результаты исследования. Выводы. Заключение. Мною установлено: 1) Мхитарьян Т. А.-ВОЕНВРАЧ 3 РАНГА, МАЙОР.  2) Во время войны помимо лечения раненных он занимался организацией госпиталя №4467 и обеспечивал его беспрерывную работу с 25 сентября 1941 г. по 30 ноября 1945 г. в разных местах.  3) Побывав в Центральной Клинической больнице  Мытищинского г. о. В результате социологического исследования, на вопрос «Знают ли врача Мхитарьяна Тиграна Арамовича», 80% ответили отрицательно.  4) Из личного архива семьи Мхитарьянов было копирован ряд документов, позволивших сделать предположение о боевом пути врача Мхитарьяна. 5) На сайте Soldat.ru  я нашёл список дислокаций госпиталя №4467. 6) Экспедиция в д. Черногубово 05.09.2019. позволила опросить свидетелей событий Великой Отечественной войны, отфотографировать корпуса госпиталя, найти братскую могилу умерших в госпитале. 7) В ЦА МО мы нашли историческую справку госпиталя №4467, список личного состава, приказы по госпиталю, акт о расформировании госпиталя и пр. документы 1941-1945 годов. 8) Шишкиным Е. сделана карта дислокаций госпиталя №4467 с 1941-1945 годы.  При помощи этого материала я собираюсь рассказывать перловчанам и работникам ЦРБ о заслуженном враче РСФСР Мхитарьяне Т. А. 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Военный врач и организатор госпиталей  Мхитарьян Тигран Арамович</dc:title>
  <dc:creator>Windows User</dc:creator>
  <cp:lastModifiedBy>Егор</cp:lastModifiedBy>
  <cp:revision>37</cp:revision>
  <dcterms:created xsi:type="dcterms:W3CDTF">2019-03-30T22:11:07Z</dcterms:created>
  <dcterms:modified xsi:type="dcterms:W3CDTF">2019-12-04T15:36:12Z</dcterms:modified>
</cp:coreProperties>
</file>